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54" r:id="rId2"/>
    <p:sldId id="367" r:id="rId3"/>
    <p:sldId id="312" r:id="rId4"/>
    <p:sldId id="373" r:id="rId5"/>
    <p:sldId id="371" r:id="rId6"/>
    <p:sldId id="369" r:id="rId7"/>
    <p:sldId id="370" r:id="rId8"/>
    <p:sldId id="301" r:id="rId9"/>
    <p:sldId id="293" r:id="rId10"/>
    <p:sldId id="321" r:id="rId11"/>
    <p:sldId id="322" r:id="rId12"/>
    <p:sldId id="320" r:id="rId13"/>
    <p:sldId id="323" r:id="rId14"/>
    <p:sldId id="319" r:id="rId15"/>
    <p:sldId id="299" r:id="rId16"/>
    <p:sldId id="318" r:id="rId17"/>
    <p:sldId id="374" r:id="rId18"/>
    <p:sldId id="295" r:id="rId19"/>
    <p:sldId id="314" r:id="rId20"/>
    <p:sldId id="315" r:id="rId21"/>
  </p:sldIdLst>
  <p:sldSz cx="9144000" cy="6858000" type="screen4x3"/>
  <p:notesSz cx="6858000" cy="9144000"/>
  <p:defaultTextStyle>
    <a:defPPr>
      <a:defRPr lang="en-US"/>
    </a:defPPr>
    <a:lvl1pPr algn="ctr" rtl="0" fontAlgn="base">
      <a:spcBef>
        <a:spcPct val="0"/>
      </a:spcBef>
      <a:spcAft>
        <a:spcPct val="0"/>
      </a:spcAft>
      <a:defRPr sz="3200" b="1" kern="1200">
        <a:solidFill>
          <a:srgbClr val="FF0000"/>
        </a:solidFill>
        <a:latin typeface="Arial" charset="0"/>
        <a:ea typeface="+mn-ea"/>
        <a:cs typeface="+mn-cs"/>
      </a:defRPr>
    </a:lvl1pPr>
    <a:lvl2pPr marL="457200" algn="ctr" rtl="0" fontAlgn="base">
      <a:spcBef>
        <a:spcPct val="0"/>
      </a:spcBef>
      <a:spcAft>
        <a:spcPct val="0"/>
      </a:spcAft>
      <a:defRPr sz="3200" b="1" kern="1200">
        <a:solidFill>
          <a:srgbClr val="FF0000"/>
        </a:solidFill>
        <a:latin typeface="Arial" charset="0"/>
        <a:ea typeface="+mn-ea"/>
        <a:cs typeface="+mn-cs"/>
      </a:defRPr>
    </a:lvl2pPr>
    <a:lvl3pPr marL="914400" algn="ctr" rtl="0" fontAlgn="base">
      <a:spcBef>
        <a:spcPct val="0"/>
      </a:spcBef>
      <a:spcAft>
        <a:spcPct val="0"/>
      </a:spcAft>
      <a:defRPr sz="3200" b="1" kern="1200">
        <a:solidFill>
          <a:srgbClr val="FF0000"/>
        </a:solidFill>
        <a:latin typeface="Arial" charset="0"/>
        <a:ea typeface="+mn-ea"/>
        <a:cs typeface="+mn-cs"/>
      </a:defRPr>
    </a:lvl3pPr>
    <a:lvl4pPr marL="1371600" algn="ctr" rtl="0" fontAlgn="base">
      <a:spcBef>
        <a:spcPct val="0"/>
      </a:spcBef>
      <a:spcAft>
        <a:spcPct val="0"/>
      </a:spcAft>
      <a:defRPr sz="3200" b="1" kern="1200">
        <a:solidFill>
          <a:srgbClr val="FF0000"/>
        </a:solidFill>
        <a:latin typeface="Arial" charset="0"/>
        <a:ea typeface="+mn-ea"/>
        <a:cs typeface="+mn-cs"/>
      </a:defRPr>
    </a:lvl4pPr>
    <a:lvl5pPr marL="1828800" algn="ctr" rtl="0" fontAlgn="base">
      <a:spcBef>
        <a:spcPct val="0"/>
      </a:spcBef>
      <a:spcAft>
        <a:spcPct val="0"/>
      </a:spcAft>
      <a:defRPr sz="3200" b="1" kern="1200">
        <a:solidFill>
          <a:srgbClr val="FF0000"/>
        </a:solidFill>
        <a:latin typeface="Arial" charset="0"/>
        <a:ea typeface="+mn-ea"/>
        <a:cs typeface="+mn-cs"/>
      </a:defRPr>
    </a:lvl5pPr>
    <a:lvl6pPr marL="2286000" algn="l" defTabSz="914400" rtl="0" eaLnBrk="1" latinLnBrk="0" hangingPunct="1">
      <a:defRPr sz="3200" b="1" kern="1200">
        <a:solidFill>
          <a:srgbClr val="FF0000"/>
        </a:solidFill>
        <a:latin typeface="Arial" charset="0"/>
        <a:ea typeface="+mn-ea"/>
        <a:cs typeface="+mn-cs"/>
      </a:defRPr>
    </a:lvl6pPr>
    <a:lvl7pPr marL="2743200" algn="l" defTabSz="914400" rtl="0" eaLnBrk="1" latinLnBrk="0" hangingPunct="1">
      <a:defRPr sz="3200" b="1" kern="1200">
        <a:solidFill>
          <a:srgbClr val="FF0000"/>
        </a:solidFill>
        <a:latin typeface="Arial" charset="0"/>
        <a:ea typeface="+mn-ea"/>
        <a:cs typeface="+mn-cs"/>
      </a:defRPr>
    </a:lvl7pPr>
    <a:lvl8pPr marL="3200400" algn="l" defTabSz="914400" rtl="0" eaLnBrk="1" latinLnBrk="0" hangingPunct="1">
      <a:defRPr sz="3200" b="1" kern="1200">
        <a:solidFill>
          <a:srgbClr val="FF0000"/>
        </a:solidFill>
        <a:latin typeface="Arial" charset="0"/>
        <a:ea typeface="+mn-ea"/>
        <a:cs typeface="+mn-cs"/>
      </a:defRPr>
    </a:lvl8pPr>
    <a:lvl9pPr marL="3657600" algn="l" defTabSz="914400" rtl="0" eaLnBrk="1" latinLnBrk="0" hangingPunct="1">
      <a:defRPr sz="3200" b="1" kern="1200">
        <a:solidFill>
          <a:srgbClr val="FF0000"/>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AAC"/>
    <a:srgbClr val="FF0000"/>
    <a:srgbClr val="C17403"/>
    <a:srgbClr val="FFFFC1"/>
    <a:srgbClr val="E1E6B0"/>
    <a:srgbClr val="E9EEBC"/>
    <a:srgbClr val="FFFFDD"/>
    <a:srgbClr val="D4F4F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637" autoAdjust="0"/>
    <p:restoredTop sz="74031" autoAdjust="0"/>
  </p:normalViewPr>
  <p:slideViewPr>
    <p:cSldViewPr showGuides="1">
      <p:cViewPr>
        <p:scale>
          <a:sx n="60" d="100"/>
          <a:sy n="60" d="100"/>
        </p:scale>
        <p:origin x="-826" y="-77"/>
      </p:cViewPr>
      <p:guideLst>
        <p:guide orient="horz" pos="2160"/>
        <p:guide pos="2880"/>
      </p:guideLst>
    </p:cSldViewPr>
  </p:slideViewPr>
  <p:notesTextViewPr>
    <p:cViewPr>
      <p:scale>
        <a:sx n="100" d="100"/>
        <a:sy n="100" d="100"/>
      </p:scale>
      <p:origin x="0" y="0"/>
    </p:cViewPr>
  </p:notesTextViewPr>
  <p:sorterViewPr>
    <p:cViewPr>
      <p:scale>
        <a:sx n="33" d="100"/>
        <a:sy n="33"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2662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7475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662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663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2663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32381AD1-F404-4761-A8D1-224D6DF545E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3D7B9801-AA11-4778-86AE-63EA41B406F4}" type="slidenum">
              <a:rPr lang="en-US" smtClean="0"/>
              <a:pPr/>
              <a:t>1</a:t>
            </a:fld>
            <a:endParaRPr lang="en-US" smtClean="0"/>
          </a:p>
        </p:txBody>
      </p:sp>
      <p:sp>
        <p:nvSpPr>
          <p:cNvPr id="75779" name="Rectangle 2"/>
          <p:cNvSpPr>
            <a:spLocks noRo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r>
              <a:rPr lang="en-US" sz="1000" smtClean="0"/>
              <a:t>Once again we find ourselves looking at a park on the edge of the Basin and Range province – this time the far southeastern edge. Guadalupe Mountains National Park lies within a distinctively different portion of the Basin and Range known as the Rio Grande Rift.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C41BE424-3322-44AA-AAF8-0BA957621823}" type="slidenum">
              <a:rPr lang="en-US" smtClean="0"/>
              <a:pPr/>
              <a:t>10</a:t>
            </a:fld>
            <a:endParaRPr lang="en-US" smtClean="0"/>
          </a:p>
        </p:txBody>
      </p:sp>
      <p:sp>
        <p:nvSpPr>
          <p:cNvPr id="84995" name="Rectangle 2"/>
          <p:cNvSpPr>
            <a:spLocks noRo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r>
              <a:rPr lang="en-US" smtClean="0"/>
              <a:t>… known as the Delaware Basin. It and several other basins comprise what is collectively known as the Permian Basin. </a:t>
            </a:r>
          </a:p>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0F1CB0D4-82A2-45B5-9D21-9DD8A1989241}" type="slidenum">
              <a:rPr lang="en-US" smtClean="0"/>
              <a:pPr/>
              <a:t>11</a:t>
            </a:fld>
            <a:endParaRPr lang="en-US" smtClean="0"/>
          </a:p>
        </p:txBody>
      </p:sp>
      <p:sp>
        <p:nvSpPr>
          <p:cNvPr id="86019" name="Rectangle 2"/>
          <p:cNvSpPr>
            <a:spLocks noRo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r>
              <a:rPr lang="en-US" smtClean="0"/>
              <a:t>Apparently these basins formed during the final stages of Pangaea’s formation. The collision of North and South America forced the southwestern margin of North America under South America, thereby causing subsidence.</a:t>
            </a:r>
          </a:p>
          <a:p>
            <a:pPr eaLnBrk="1" hangingPunct="1"/>
            <a:endParaRPr lang="en-US" smtClean="0"/>
          </a:p>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70DFB4E4-682C-4E08-9E6F-2D431735A9DB}" type="slidenum">
              <a:rPr lang="en-US" smtClean="0"/>
              <a:pPr/>
              <a:t>12</a:t>
            </a:fld>
            <a:endParaRPr lang="en-US" smtClean="0"/>
          </a:p>
        </p:txBody>
      </p:sp>
      <p:sp>
        <p:nvSpPr>
          <p:cNvPr id="87043" name="Rectangle 2"/>
          <p:cNvSpPr>
            <a:spLocks noRo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r>
              <a:rPr lang="en-US" smtClean="0"/>
              <a:t>Because these basins were near the equator during Late Permian time, the warm tropical sea water promoted reef growth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5FC20EDD-D63B-4FCF-80F9-AA8BABD80FDB}" type="slidenum">
              <a:rPr lang="en-US" smtClean="0"/>
              <a:pPr/>
              <a:t>13</a:t>
            </a:fld>
            <a:endParaRPr lang="en-US" smtClean="0"/>
          </a:p>
        </p:txBody>
      </p:sp>
      <p:sp>
        <p:nvSpPr>
          <p:cNvPr id="88067" name="Rectangle 2"/>
          <p:cNvSpPr>
            <a:spLocks noRo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r>
              <a:rPr lang="en-US" smtClean="0"/>
              <a:t>… much in the same way that modern reefs form on the Bahaman Banks. These two diagrams are the same scale, so except for being next to deeper basins, the Bahamas Banks are pretty good modern analogues to the reefs of the Permian Basins. The Capitan Reef which surrounded the 600-meter deep Delaware Basin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2DA8B512-7CA6-49CF-83CD-BD6C8F2EC54D}" type="slidenum">
              <a:rPr lang="en-US" smtClean="0"/>
              <a:pPr/>
              <a:t>14</a:t>
            </a:fld>
            <a:endParaRPr lang="en-US" smtClean="0"/>
          </a:p>
        </p:txBody>
      </p:sp>
      <p:sp>
        <p:nvSpPr>
          <p:cNvPr id="89091" name="Rectangle 2"/>
          <p:cNvSpPr>
            <a:spLocks noRo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r>
              <a:rPr lang="en-US" smtClean="0"/>
              <a:t>… is best exposed in the Guadalupe Mountains because that portion of the reef is closest to the Rio Grande Rift where maximum erosion occurs.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F50D06FF-E168-4640-BA29-4315FA06D026}" type="slidenum">
              <a:rPr lang="en-US" smtClean="0"/>
              <a:pPr/>
              <a:t>15</a:t>
            </a:fld>
            <a:endParaRPr lang="en-US" smtClean="0"/>
          </a:p>
        </p:txBody>
      </p:sp>
      <p:sp>
        <p:nvSpPr>
          <p:cNvPr id="90115" name="Rectangle 2"/>
          <p:cNvSpPr>
            <a:spLocks noRo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r>
              <a:rPr lang="en-US" smtClean="0"/>
              <a:t>The degree to which the reef has been exposed is dramatically illustrated from the low point at Salt Basin where about a mile of relief separates the basin from Guadalupe Peak. Mostly what was eroded here was a soluble gypsum unit which we will cover in greater detail later.</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pPr eaLnBrk="1" hangingPunct="1"/>
            <a:r>
              <a:rPr lang="en-US" smtClean="0"/>
              <a:t>The big story here is the complete set of ancient reef “facies” exposed in the Guadalupe Mountains. </a:t>
            </a:r>
          </a:p>
        </p:txBody>
      </p:sp>
      <p:sp>
        <p:nvSpPr>
          <p:cNvPr id="91140" name="Slide Number Placeholder 3"/>
          <p:cNvSpPr>
            <a:spLocks noGrp="1"/>
          </p:cNvSpPr>
          <p:nvPr>
            <p:ph type="sldNum" sz="quarter" idx="5"/>
          </p:nvPr>
        </p:nvSpPr>
        <p:spPr>
          <a:noFill/>
        </p:spPr>
        <p:txBody>
          <a:bodyPr/>
          <a:lstStyle/>
          <a:p>
            <a:fld id="{6120AE9E-78D3-422A-BE12-F2D01C52BAE1}"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r>
              <a:rPr lang="en-US" smtClean="0"/>
              <a:t>In geology, facies refer to rock mass characteristics that reflect depositional environment. </a:t>
            </a:r>
          </a:p>
        </p:txBody>
      </p:sp>
      <p:sp>
        <p:nvSpPr>
          <p:cNvPr id="92164" name="Slide Number Placeholder 3"/>
          <p:cNvSpPr>
            <a:spLocks noGrp="1"/>
          </p:cNvSpPr>
          <p:nvPr>
            <p:ph type="sldNum" sz="quarter" idx="5"/>
          </p:nvPr>
        </p:nvSpPr>
        <p:spPr>
          <a:noFill/>
        </p:spPr>
        <p:txBody>
          <a:bodyPr/>
          <a:lstStyle/>
          <a:p>
            <a:fld id="{31AC6046-3CB9-4B32-8D54-BBB9BDE9BF5C}" type="slidenum">
              <a:rPr lang="en-US" smtClean="0"/>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p:spPr>
        <p:txBody>
          <a:bodyPr/>
          <a:lstStyle/>
          <a:p>
            <a:r>
              <a:rPr lang="en-US" smtClean="0"/>
              <a:t>Depositional environments in and around reefs vary from deep water basinal deposits, to mid-depth fore reef, to shallow water reef, lagoon and back reef deposits. In the Guadalupe Mountains each of these facies is represented by a different geological formation …</a:t>
            </a:r>
          </a:p>
        </p:txBody>
      </p:sp>
      <p:sp>
        <p:nvSpPr>
          <p:cNvPr id="93188" name="Slide Number Placeholder 3"/>
          <p:cNvSpPr>
            <a:spLocks noGrp="1"/>
          </p:cNvSpPr>
          <p:nvPr>
            <p:ph type="sldNum" sz="quarter" idx="5"/>
          </p:nvPr>
        </p:nvSpPr>
        <p:spPr>
          <a:noFill/>
        </p:spPr>
        <p:txBody>
          <a:bodyPr/>
          <a:lstStyle/>
          <a:p>
            <a:fld id="{283C57B4-2392-45F7-8FD1-AD21A93E83BE}" type="slidenum">
              <a:rPr lang="en-US" smtClean="0"/>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D3CD868C-2A87-48DD-BCA5-BA28299007CB}" type="slidenum">
              <a:rPr lang="en-US" smtClean="0"/>
              <a:pPr/>
              <a:t>19</a:t>
            </a:fld>
            <a:endParaRPr lang="en-US" smtClean="0"/>
          </a:p>
        </p:txBody>
      </p:sp>
      <p:sp>
        <p:nvSpPr>
          <p:cNvPr id="94211" name="Rectangle 2"/>
          <p:cNvSpPr>
            <a:spLocks noRo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r>
              <a:rPr lang="en-US" smtClean="0"/>
              <a:t>… on the geological map of the area.</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r>
              <a:rPr lang="en-US" smtClean="0"/>
              <a:t>Recent seismic studies across the Rio Grande Rift near Albuquerque reveal its characteristic structure…</a:t>
            </a:r>
          </a:p>
        </p:txBody>
      </p:sp>
      <p:sp>
        <p:nvSpPr>
          <p:cNvPr id="76804" name="Slide Number Placeholder 3"/>
          <p:cNvSpPr>
            <a:spLocks noGrp="1"/>
          </p:cNvSpPr>
          <p:nvPr>
            <p:ph type="sldNum" sz="quarter" idx="5"/>
          </p:nvPr>
        </p:nvSpPr>
        <p:spPr>
          <a:noFill/>
        </p:spPr>
        <p:txBody>
          <a:bodyPr/>
          <a:lstStyle/>
          <a:p>
            <a:fld id="{7B390E00-1F39-4FCE-96F4-F8F9A84D0496}"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pPr eaLnBrk="1" hangingPunct="1"/>
            <a:r>
              <a:rPr lang="en-US" smtClean="0"/>
              <a:t>Different facies are often depositing at the same time but in different environments. For example: The Capitan Limestone represents the reef front, but the Tansill and Bell Canyon formations where depositing at the same time in the back reef and deep basin respectively.</a:t>
            </a:r>
          </a:p>
        </p:txBody>
      </p:sp>
      <p:sp>
        <p:nvSpPr>
          <p:cNvPr id="95236" name="Slide Number Placeholder 3"/>
          <p:cNvSpPr>
            <a:spLocks noGrp="1"/>
          </p:cNvSpPr>
          <p:nvPr>
            <p:ph type="sldNum" sz="quarter" idx="5"/>
          </p:nvPr>
        </p:nvSpPr>
        <p:spPr>
          <a:noFill/>
        </p:spPr>
        <p:txBody>
          <a:bodyPr/>
          <a:lstStyle/>
          <a:p>
            <a:fld id="{1B8CB5D7-38B7-4331-BB20-D9C637BD033D}" type="slidenum">
              <a:rPr lang="en-US" smtClean="0"/>
              <a:pPr/>
              <a:t>20</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D3EF395B-BE6F-4DBC-B748-5448367E59ED}" type="slidenum">
              <a:rPr lang="en-US" smtClean="0"/>
              <a:pPr/>
              <a:t>3</a:t>
            </a:fld>
            <a:endParaRPr lang="en-US" smtClean="0"/>
          </a:p>
        </p:txBody>
      </p:sp>
      <p:sp>
        <p:nvSpPr>
          <p:cNvPr id="77827" name="Rectangle 2"/>
          <p:cNvSpPr>
            <a:spLocks noRo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r>
              <a:rPr lang="en-US" smtClean="0"/>
              <a:t>… which consists of closely spaced, steeply dipping normal faults. Unlike other parts of the Basin and Range, very little rotation on the fault blocks has occurred along the Rio Grande Rift,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441A91EE-7108-4846-9DC6-FE85A124A3E9}" type="slidenum">
              <a:rPr lang="en-US" smtClean="0"/>
              <a:pPr/>
              <a:t>4</a:t>
            </a:fld>
            <a:endParaRPr lang="en-US" smtClean="0"/>
          </a:p>
        </p:txBody>
      </p:sp>
      <p:sp>
        <p:nvSpPr>
          <p:cNvPr id="78851" name="Rectangle 2"/>
          <p:cNvSpPr>
            <a:spLocks noRo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r>
              <a:rPr lang="en-US" smtClean="0"/>
              <a:t>… such that strata like these in the Guadalupe Mountains have only a gentle ENE dip caused by rift normal faults.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555D6678-D20E-43D0-A86A-31AA693257BB}" type="slidenum">
              <a:rPr lang="en-US" smtClean="0"/>
              <a:pPr/>
              <a:t>5</a:t>
            </a:fld>
            <a:endParaRPr lang="en-US" smtClean="0"/>
          </a:p>
        </p:txBody>
      </p:sp>
      <p:sp>
        <p:nvSpPr>
          <p:cNvPr id="79875" name="Rectangle 2"/>
          <p:cNvSpPr>
            <a:spLocks noRo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r>
              <a:rPr lang="en-US" smtClean="0"/>
              <a:t>Because the faults are virtually inactive today, many geologists consider the Rio Grande rift to be an allochogen, which you of course remember is a failed rift. The rift opened almost 30 million yeas ago, but the degree of extension here never got anywhere close to that of the rest of the Basin and Range.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r>
              <a:rPr lang="en-US" smtClean="0"/>
              <a:t>Perhaps that explains why the normal faults have not rotated to more gentle dips as is the case elsewhere in the Basin and Range.</a:t>
            </a:r>
          </a:p>
        </p:txBody>
      </p:sp>
      <p:sp>
        <p:nvSpPr>
          <p:cNvPr id="80900" name="Slide Number Placeholder 3"/>
          <p:cNvSpPr>
            <a:spLocks noGrp="1"/>
          </p:cNvSpPr>
          <p:nvPr>
            <p:ph type="sldNum" sz="quarter" idx="5"/>
          </p:nvPr>
        </p:nvSpPr>
        <p:spPr>
          <a:noFill/>
        </p:spPr>
        <p:txBody>
          <a:bodyPr/>
          <a:lstStyle/>
          <a:p>
            <a:fld id="{27F12A59-788D-431A-885E-C82579B54815}"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B8C9FAF5-E5BD-4228-BF85-7D1B5786B141}" type="slidenum">
              <a:rPr lang="en-US" smtClean="0"/>
              <a:pPr/>
              <a:t>7</a:t>
            </a:fld>
            <a:endParaRPr lang="en-US" smtClean="0"/>
          </a:p>
        </p:txBody>
      </p:sp>
      <p:sp>
        <p:nvSpPr>
          <p:cNvPr id="81923" name="Rectangle 2"/>
          <p:cNvSpPr>
            <a:spLocks noRo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r>
              <a:rPr lang="en-US" smtClean="0"/>
              <a:t>At any rate, normal faulting along the rift produced well over 20,000 feet  of vertical offset in many areas. Streams flowing into the rift were therefore given an enormous amount of gravitational potential energy by which they could erode the rift’s shoulders.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9C8EC69E-C5E6-476B-BA84-25D55D3C744A}" type="slidenum">
              <a:rPr lang="en-US" smtClean="0"/>
              <a:pPr/>
              <a:t>8</a:t>
            </a:fld>
            <a:endParaRPr lang="en-US" smtClean="0"/>
          </a:p>
        </p:txBody>
      </p:sp>
      <p:sp>
        <p:nvSpPr>
          <p:cNvPr id="82947" name="Rectangle 2"/>
          <p:cNvSpPr>
            <a:spLocks noRo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r>
              <a:rPr lang="en-US" smtClean="0"/>
              <a:t>Guadalupe National Park is situated on one of those eroded shoulders. Here, the erosion which accompanied the formation of the Rio Grande Rift exposed an amazingly well-preserved reef from the Permian period. The reef’s massive core outcrops majestically on the cliffs of El Capitan – the park’s signature landmark and type locality for the Capitan Reef,…</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pPr eaLnBrk="1" hangingPunct="1"/>
            <a:r>
              <a:rPr lang="en-US" smtClean="0"/>
              <a:t>… which is exposed in the Guadalupe, Apache and Glass Mountains. Extensive oil exploration in the region has revealed buried portions of the reef that complete a nearly continuous circuit around what during the Permian period was a deep ocean basin …</a:t>
            </a:r>
          </a:p>
        </p:txBody>
      </p:sp>
      <p:sp>
        <p:nvSpPr>
          <p:cNvPr id="83972" name="Slide Number Placeholder 3"/>
          <p:cNvSpPr>
            <a:spLocks noGrp="1"/>
          </p:cNvSpPr>
          <p:nvPr>
            <p:ph type="sldNum" sz="quarter" idx="5"/>
          </p:nvPr>
        </p:nvSpPr>
        <p:spPr>
          <a:noFill/>
        </p:spPr>
        <p:txBody>
          <a:bodyPr/>
          <a:lstStyle/>
          <a:p>
            <a:fld id="{5C93CC92-18D9-4599-8DF5-A199E4C5604A}"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3F05C97-EB14-4A7D-B772-1F5920C185C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F37BBE-4487-4555-A3A4-5B1B6CB4C7B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E9E485-5260-4A5B-ACF4-1747F9ADBF7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C08B56B-E10D-4B8A-8878-11433085CE3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E29B78-4E5E-4A44-8325-A24B44CD9E9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63D4503-DB9B-4E96-A7F1-920B19F24AF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6346B12-31CE-48C5-8053-14871FC0673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D66C06D-0A0D-4A2E-8DDE-118EFB4FEF5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429ACA7-69DE-4179-AD2D-3B84103549C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08FC30A-7A22-4061-A26D-34412B016F0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7DEDA24-AC2E-43CD-9335-B63C39065C3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solidFill>
                  <a:schemeClr val="tx1"/>
                </a:solidFill>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defRPr>
            </a:lvl1pPr>
          </a:lstStyle>
          <a:p>
            <a:pPr>
              <a:defRPr/>
            </a:pPr>
            <a:fld id="{1D6E29FA-4A93-47FC-B756-76FC9C37373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basin and range"/>
          <p:cNvPicPr>
            <a:picLocks noChangeAspect="1" noChangeArrowheads="1"/>
          </p:cNvPicPr>
          <p:nvPr/>
        </p:nvPicPr>
        <p:blipFill>
          <a:blip r:embed="rId3"/>
          <a:srcRect/>
          <a:stretch>
            <a:fillRect/>
          </a:stretch>
        </p:blipFill>
        <p:spPr bwMode="auto">
          <a:xfrm>
            <a:off x="1676400" y="0"/>
            <a:ext cx="5640388" cy="6858000"/>
          </a:xfrm>
          <a:prstGeom prst="rect">
            <a:avLst/>
          </a:prstGeom>
          <a:noFill/>
          <a:ln w="9525">
            <a:noFill/>
            <a:miter lim="800000"/>
            <a:headEnd/>
            <a:tailEnd/>
          </a:ln>
        </p:spPr>
      </p:pic>
      <p:sp>
        <p:nvSpPr>
          <p:cNvPr id="2052" name="Text Box 4"/>
          <p:cNvSpPr txBox="1">
            <a:spLocks noChangeArrowheads="1"/>
          </p:cNvSpPr>
          <p:nvPr/>
        </p:nvSpPr>
        <p:spPr bwMode="auto">
          <a:xfrm>
            <a:off x="6400800" y="3657600"/>
            <a:ext cx="2286000" cy="1066800"/>
          </a:xfrm>
          <a:prstGeom prst="rect">
            <a:avLst/>
          </a:prstGeom>
          <a:noFill/>
          <a:ln w="9525">
            <a:noFill/>
            <a:miter lim="800000"/>
            <a:headEnd/>
            <a:tailEnd/>
          </a:ln>
        </p:spPr>
        <p:txBody>
          <a:bodyPr>
            <a:spAutoFit/>
          </a:bodyPr>
          <a:lstStyle/>
          <a:p>
            <a:pPr algn="l">
              <a:spcBef>
                <a:spcPct val="50000"/>
              </a:spcBef>
              <a:defRPr/>
            </a:pPr>
            <a:r>
              <a:rPr lang="en-US" dirty="0">
                <a:effectLst>
                  <a:outerShdw blurRad="38100" dist="38100" dir="2700000" algn="tl">
                    <a:srgbClr val="000000">
                      <a:alpha val="43137"/>
                    </a:srgbClr>
                  </a:outerShdw>
                </a:effectLst>
              </a:rPr>
              <a:t>Guadalupe Mountains</a:t>
            </a:r>
          </a:p>
        </p:txBody>
      </p:sp>
      <p:sp>
        <p:nvSpPr>
          <p:cNvPr id="2" name="Freeform 4"/>
          <p:cNvSpPr>
            <a:spLocks noChangeArrowheads="1"/>
          </p:cNvSpPr>
          <p:nvPr/>
        </p:nvSpPr>
        <p:spPr bwMode="auto">
          <a:xfrm>
            <a:off x="5268913" y="3341688"/>
            <a:ext cx="1428750" cy="2387600"/>
          </a:xfrm>
          <a:custGeom>
            <a:avLst/>
            <a:gdLst>
              <a:gd name="T0" fmla="*/ 130628 w 1429576"/>
              <a:gd name="T1" fmla="*/ 10886 h 2386760"/>
              <a:gd name="T2" fmla="*/ 97971 w 1429576"/>
              <a:gd name="T3" fmla="*/ 206829 h 2386760"/>
              <a:gd name="T4" fmla="*/ 119743 w 1429576"/>
              <a:gd name="T5" fmla="*/ 326572 h 2386760"/>
              <a:gd name="T6" fmla="*/ 54428 w 1429576"/>
              <a:gd name="T7" fmla="*/ 446315 h 2386760"/>
              <a:gd name="T8" fmla="*/ 21771 w 1429576"/>
              <a:gd name="T9" fmla="*/ 631372 h 2386760"/>
              <a:gd name="T10" fmla="*/ 21771 w 1429576"/>
              <a:gd name="T11" fmla="*/ 772886 h 2386760"/>
              <a:gd name="T12" fmla="*/ 10885 w 1429576"/>
              <a:gd name="T13" fmla="*/ 772886 h 2386760"/>
              <a:gd name="T14" fmla="*/ 0 w 1429576"/>
              <a:gd name="T15" fmla="*/ 1055915 h 2386760"/>
              <a:gd name="T16" fmla="*/ 10885 w 1429576"/>
              <a:gd name="T17" fmla="*/ 1262743 h 2386760"/>
              <a:gd name="T18" fmla="*/ 54428 w 1429576"/>
              <a:gd name="T19" fmla="*/ 1426029 h 2386760"/>
              <a:gd name="T20" fmla="*/ 76200 w 1429576"/>
              <a:gd name="T21" fmla="*/ 1556657 h 2386760"/>
              <a:gd name="T22" fmla="*/ 119743 w 1429576"/>
              <a:gd name="T23" fmla="*/ 1741715 h 2386760"/>
              <a:gd name="T24" fmla="*/ 283028 w 1429576"/>
              <a:gd name="T25" fmla="*/ 1894115 h 2386760"/>
              <a:gd name="T26" fmla="*/ 489857 w 1429576"/>
              <a:gd name="T27" fmla="*/ 2144486 h 2386760"/>
              <a:gd name="T28" fmla="*/ 533400 w 1429576"/>
              <a:gd name="T29" fmla="*/ 2122714 h 2386760"/>
              <a:gd name="T30" fmla="*/ 762000 w 1429576"/>
              <a:gd name="T31" fmla="*/ 2383972 h 2386760"/>
              <a:gd name="T32" fmla="*/ 979714 w 1429576"/>
              <a:gd name="T33" fmla="*/ 2318656 h 2386760"/>
              <a:gd name="T34" fmla="*/ 1045028 w 1429576"/>
              <a:gd name="T35" fmla="*/ 2307772 h 2386760"/>
              <a:gd name="T36" fmla="*/ 1132114 w 1429576"/>
              <a:gd name="T37" fmla="*/ 2296886 h 2386760"/>
              <a:gd name="T38" fmla="*/ 1132114 w 1429576"/>
              <a:gd name="T39" fmla="*/ 2296886 h 2386760"/>
              <a:gd name="T40" fmla="*/ 1273628 w 1429576"/>
              <a:gd name="T41" fmla="*/ 2231572 h 2386760"/>
              <a:gd name="T42" fmla="*/ 1426028 w 1429576"/>
              <a:gd name="T43" fmla="*/ 2188028 h 2386760"/>
              <a:gd name="T44" fmla="*/ 1284514 w 1429576"/>
              <a:gd name="T45" fmla="*/ 2090057 h 2386760"/>
              <a:gd name="T46" fmla="*/ 1240971 w 1429576"/>
              <a:gd name="T47" fmla="*/ 2002972 h 2386760"/>
              <a:gd name="T48" fmla="*/ 1045028 w 1429576"/>
              <a:gd name="T49" fmla="*/ 1872343 h 2386760"/>
              <a:gd name="T50" fmla="*/ 1023257 w 1429576"/>
              <a:gd name="T51" fmla="*/ 1709057 h 2386760"/>
              <a:gd name="T52" fmla="*/ 1023257 w 1429576"/>
              <a:gd name="T53" fmla="*/ 1513115 h 2386760"/>
              <a:gd name="T54" fmla="*/ 1055914 w 1429576"/>
              <a:gd name="T55" fmla="*/ 1393372 h 2386760"/>
              <a:gd name="T56" fmla="*/ 870857 w 1429576"/>
              <a:gd name="T57" fmla="*/ 1197429 h 2386760"/>
              <a:gd name="T58" fmla="*/ 696685 w 1429576"/>
              <a:gd name="T59" fmla="*/ 1023257 h 2386760"/>
              <a:gd name="T60" fmla="*/ 500743 w 1429576"/>
              <a:gd name="T61" fmla="*/ 609600 h 2386760"/>
              <a:gd name="T62" fmla="*/ 478971 w 1429576"/>
              <a:gd name="T63" fmla="*/ 424543 h 2386760"/>
              <a:gd name="T64" fmla="*/ 402771 w 1429576"/>
              <a:gd name="T65" fmla="*/ 337457 h 2386760"/>
              <a:gd name="T66" fmla="*/ 424543 w 1429576"/>
              <a:gd name="T67" fmla="*/ 261257 h 2386760"/>
              <a:gd name="T68" fmla="*/ 381000 w 1429576"/>
              <a:gd name="T69" fmla="*/ 152400 h 2386760"/>
              <a:gd name="T70" fmla="*/ 457200 w 1429576"/>
              <a:gd name="T71" fmla="*/ 32657 h 2386760"/>
              <a:gd name="T72" fmla="*/ 402771 w 1429576"/>
              <a:gd name="T73" fmla="*/ 0 h 2386760"/>
              <a:gd name="T74" fmla="*/ 250371 w 1429576"/>
              <a:gd name="T75" fmla="*/ 10886 h 2386760"/>
              <a:gd name="T76" fmla="*/ 185057 w 1429576"/>
              <a:gd name="T77" fmla="*/ 32657 h 2386760"/>
              <a:gd name="T78" fmla="*/ 130628 w 1429576"/>
              <a:gd name="T79" fmla="*/ 10886 h 238676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29576"/>
              <a:gd name="T121" fmla="*/ 0 h 2386760"/>
              <a:gd name="T122" fmla="*/ 1429576 w 1429576"/>
              <a:gd name="T123" fmla="*/ 2386760 h 238676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29576" h="2386760">
                <a:moveTo>
                  <a:pt x="130628" y="10886"/>
                </a:moveTo>
                <a:lnTo>
                  <a:pt x="97971" y="206829"/>
                </a:lnTo>
                <a:lnTo>
                  <a:pt x="119743" y="326572"/>
                </a:lnTo>
                <a:lnTo>
                  <a:pt x="54428" y="446315"/>
                </a:lnTo>
                <a:lnTo>
                  <a:pt x="21771" y="631372"/>
                </a:lnTo>
                <a:lnTo>
                  <a:pt x="21771" y="772886"/>
                </a:lnTo>
                <a:lnTo>
                  <a:pt x="10885" y="772886"/>
                </a:lnTo>
                <a:lnTo>
                  <a:pt x="0" y="1055915"/>
                </a:lnTo>
                <a:cubicBezTo>
                  <a:pt x="11086" y="1255480"/>
                  <a:pt x="10885" y="1186442"/>
                  <a:pt x="10885" y="1262743"/>
                </a:cubicBezTo>
                <a:cubicBezTo>
                  <a:pt x="55425" y="1418632"/>
                  <a:pt x="54428" y="1362310"/>
                  <a:pt x="54428" y="1426029"/>
                </a:cubicBezTo>
                <a:cubicBezTo>
                  <a:pt x="76849" y="1549342"/>
                  <a:pt x="76200" y="1505203"/>
                  <a:pt x="76200" y="1556657"/>
                </a:cubicBezTo>
                <a:cubicBezTo>
                  <a:pt x="120623" y="1734349"/>
                  <a:pt x="119743" y="1670985"/>
                  <a:pt x="119743" y="1741715"/>
                </a:cubicBezTo>
                <a:cubicBezTo>
                  <a:pt x="274709" y="1896681"/>
                  <a:pt x="200301" y="1894115"/>
                  <a:pt x="283028" y="1894115"/>
                </a:cubicBezTo>
                <a:cubicBezTo>
                  <a:pt x="473046" y="2140020"/>
                  <a:pt x="377851" y="2088483"/>
                  <a:pt x="489857" y="2144486"/>
                </a:cubicBezTo>
                <a:lnTo>
                  <a:pt x="533400" y="2122715"/>
                </a:lnTo>
                <a:cubicBezTo>
                  <a:pt x="753437" y="2386760"/>
                  <a:pt x="637754" y="2383972"/>
                  <a:pt x="762000" y="2383972"/>
                </a:cubicBezTo>
                <a:cubicBezTo>
                  <a:pt x="934411" y="2310081"/>
                  <a:pt x="859131" y="2318657"/>
                  <a:pt x="979714" y="2318657"/>
                </a:cubicBezTo>
                <a:cubicBezTo>
                  <a:pt x="1033214" y="2332032"/>
                  <a:pt x="1012678" y="2340122"/>
                  <a:pt x="1045028" y="2307772"/>
                </a:cubicBezTo>
                <a:cubicBezTo>
                  <a:pt x="1124820" y="2296373"/>
                  <a:pt x="1095570" y="2296886"/>
                  <a:pt x="1132114" y="2296886"/>
                </a:cubicBezTo>
                <a:lnTo>
                  <a:pt x="1273628" y="2231572"/>
                </a:lnTo>
                <a:cubicBezTo>
                  <a:pt x="1429576" y="2198155"/>
                  <a:pt x="1426028" y="2250868"/>
                  <a:pt x="1426028" y="2188029"/>
                </a:cubicBezTo>
                <a:cubicBezTo>
                  <a:pt x="1291130" y="2098096"/>
                  <a:pt x="1332404" y="2137947"/>
                  <a:pt x="1284514" y="2090057"/>
                </a:cubicBezTo>
                <a:cubicBezTo>
                  <a:pt x="1250583" y="1999574"/>
                  <a:pt x="1282859" y="2002972"/>
                  <a:pt x="1240971" y="2002972"/>
                </a:cubicBezTo>
                <a:cubicBezTo>
                  <a:pt x="1038684" y="1890591"/>
                  <a:pt x="1045028" y="1968832"/>
                  <a:pt x="1045028" y="1872343"/>
                </a:cubicBezTo>
                <a:lnTo>
                  <a:pt x="1023257" y="1709057"/>
                </a:lnTo>
                <a:lnTo>
                  <a:pt x="1023257" y="1513115"/>
                </a:lnTo>
                <a:cubicBezTo>
                  <a:pt x="1068706" y="1399493"/>
                  <a:pt x="1094436" y="1431890"/>
                  <a:pt x="1055914" y="1393372"/>
                </a:cubicBezTo>
                <a:lnTo>
                  <a:pt x="870857" y="1197429"/>
                </a:lnTo>
                <a:cubicBezTo>
                  <a:pt x="705089" y="1020610"/>
                  <a:pt x="787152" y="1023257"/>
                  <a:pt x="696685" y="1023257"/>
                </a:cubicBezTo>
                <a:lnTo>
                  <a:pt x="500743" y="609600"/>
                </a:lnTo>
                <a:cubicBezTo>
                  <a:pt x="478521" y="431828"/>
                  <a:pt x="478971" y="493938"/>
                  <a:pt x="478971" y="424543"/>
                </a:cubicBezTo>
                <a:cubicBezTo>
                  <a:pt x="400205" y="345777"/>
                  <a:pt x="402771" y="384264"/>
                  <a:pt x="402771" y="337457"/>
                </a:cubicBezTo>
                <a:lnTo>
                  <a:pt x="424543" y="261257"/>
                </a:lnTo>
                <a:lnTo>
                  <a:pt x="381000" y="152400"/>
                </a:lnTo>
                <a:cubicBezTo>
                  <a:pt x="459281" y="40570"/>
                  <a:pt x="457200" y="87835"/>
                  <a:pt x="457200" y="32657"/>
                </a:cubicBezTo>
                <a:lnTo>
                  <a:pt x="402771" y="0"/>
                </a:lnTo>
                <a:cubicBezTo>
                  <a:pt x="264911" y="11489"/>
                  <a:pt x="315837" y="10886"/>
                  <a:pt x="250371" y="10886"/>
                </a:cubicBezTo>
                <a:lnTo>
                  <a:pt x="185057" y="32657"/>
                </a:lnTo>
                <a:lnTo>
                  <a:pt x="130628" y="10886"/>
                </a:lnTo>
                <a:close/>
              </a:path>
            </a:pathLst>
          </a:custGeom>
          <a:solidFill>
            <a:srgbClr val="92D050">
              <a:alpha val="50195"/>
            </a:srgbClr>
          </a:solidFill>
          <a:ln w="9525" algn="ctr">
            <a:noFill/>
            <a:round/>
            <a:headEnd/>
            <a:tailEnd/>
          </a:ln>
        </p:spPr>
        <p:txBody>
          <a:bodyPr/>
          <a:lstStyle/>
          <a:p>
            <a:endParaRPr lang="en-US"/>
          </a:p>
        </p:txBody>
      </p:sp>
      <p:sp>
        <p:nvSpPr>
          <p:cNvPr id="6" name="TextBox 5"/>
          <p:cNvSpPr txBox="1"/>
          <p:nvPr/>
        </p:nvSpPr>
        <p:spPr>
          <a:xfrm>
            <a:off x="5029200" y="2514600"/>
            <a:ext cx="3048000" cy="1077913"/>
          </a:xfrm>
          <a:prstGeom prst="rect">
            <a:avLst/>
          </a:prstGeom>
          <a:noFill/>
        </p:spPr>
        <p:txBody>
          <a:bodyPr>
            <a:spAutoFit/>
          </a:bodyPr>
          <a:lstStyle/>
          <a:p>
            <a:pPr>
              <a:defRPr/>
            </a:pPr>
            <a:r>
              <a:rPr lang="en-US" dirty="0">
                <a:solidFill>
                  <a:srgbClr val="92D050"/>
                </a:solidFill>
                <a:effectLst>
                  <a:outerShdw blurRad="38100" dist="38100" dir="2700000" algn="tl">
                    <a:srgbClr val="000000">
                      <a:alpha val="43137"/>
                    </a:srgbClr>
                  </a:outerShdw>
                </a:effectLst>
              </a:rPr>
              <a:t>Rio Grande Rift</a:t>
            </a:r>
          </a:p>
        </p:txBody>
      </p:sp>
      <p:sp>
        <p:nvSpPr>
          <p:cNvPr id="2054" name="AutoShape 3"/>
          <p:cNvSpPr>
            <a:spLocks noChangeArrowheads="1"/>
          </p:cNvSpPr>
          <p:nvPr/>
        </p:nvSpPr>
        <p:spPr bwMode="auto">
          <a:xfrm>
            <a:off x="5715000" y="4038600"/>
            <a:ext cx="533400" cy="533400"/>
          </a:xfrm>
          <a:prstGeom prst="sun">
            <a:avLst>
              <a:gd name="adj" fmla="val 31944"/>
            </a:avLst>
          </a:prstGeom>
          <a:solidFill>
            <a:srgbClr val="FF0000"/>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PermPhysiog"/>
          <p:cNvPicPr>
            <a:picLocks noChangeAspect="1" noChangeArrowheads="1"/>
          </p:cNvPicPr>
          <p:nvPr/>
        </p:nvPicPr>
        <p:blipFill>
          <a:blip r:embed="rId3"/>
          <a:srcRect/>
          <a:stretch>
            <a:fillRect/>
          </a:stretch>
        </p:blipFill>
        <p:spPr bwMode="auto">
          <a:xfrm>
            <a:off x="457200" y="0"/>
            <a:ext cx="8305800" cy="6875463"/>
          </a:xfrm>
          <a:prstGeom prst="rect">
            <a:avLst/>
          </a:prstGeom>
          <a:noFill/>
          <a:ln w="9525">
            <a:noFill/>
            <a:miter lim="800000"/>
            <a:headEnd/>
            <a:tailEnd/>
          </a:ln>
        </p:spPr>
      </p:pic>
      <p:sp>
        <p:nvSpPr>
          <p:cNvPr id="3" name="Text Box 4"/>
          <p:cNvSpPr txBox="1">
            <a:spLocks noChangeArrowheads="1"/>
          </p:cNvSpPr>
          <p:nvPr/>
        </p:nvSpPr>
        <p:spPr bwMode="auto">
          <a:xfrm>
            <a:off x="228600" y="3124200"/>
            <a:ext cx="2286000" cy="1066800"/>
          </a:xfrm>
          <a:prstGeom prst="rect">
            <a:avLst/>
          </a:prstGeom>
          <a:noFill/>
          <a:ln w="9525">
            <a:noFill/>
            <a:miter lim="800000"/>
            <a:headEnd/>
            <a:tailEnd/>
          </a:ln>
        </p:spPr>
        <p:txBody>
          <a:bodyPr>
            <a:spAutoFit/>
          </a:bodyPr>
          <a:lstStyle/>
          <a:p>
            <a:pPr algn="l">
              <a:spcBef>
                <a:spcPct val="50000"/>
              </a:spcBef>
              <a:defRPr/>
            </a:pPr>
            <a:r>
              <a:rPr lang="en-US" dirty="0">
                <a:effectLst>
                  <a:outerShdw blurRad="38100" dist="38100" dir="2700000" algn="tl">
                    <a:srgbClr val="000000">
                      <a:alpha val="43137"/>
                    </a:srgbClr>
                  </a:outerShdw>
                </a:effectLst>
              </a:rPr>
              <a:t>Guadalupe Mountains</a:t>
            </a:r>
          </a:p>
        </p:txBody>
      </p:sp>
      <p:sp>
        <p:nvSpPr>
          <p:cNvPr id="11268" name="AutoShape 3"/>
          <p:cNvSpPr>
            <a:spLocks noChangeArrowheads="1"/>
          </p:cNvSpPr>
          <p:nvPr/>
        </p:nvSpPr>
        <p:spPr bwMode="auto">
          <a:xfrm>
            <a:off x="2362200" y="2895600"/>
            <a:ext cx="533400" cy="533400"/>
          </a:xfrm>
          <a:prstGeom prst="sun">
            <a:avLst>
              <a:gd name="adj" fmla="val 31944"/>
            </a:avLst>
          </a:prstGeom>
          <a:solidFill>
            <a:srgbClr val="FF0000"/>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PennPermTect"/>
          <p:cNvPicPr>
            <a:picLocks noChangeAspect="1" noChangeArrowheads="1"/>
          </p:cNvPicPr>
          <p:nvPr/>
        </p:nvPicPr>
        <p:blipFill>
          <a:blip r:embed="rId3"/>
          <a:srcRect/>
          <a:stretch>
            <a:fillRect/>
          </a:stretch>
        </p:blipFill>
        <p:spPr bwMode="auto">
          <a:xfrm>
            <a:off x="0" y="228600"/>
            <a:ext cx="9144000" cy="6400800"/>
          </a:xfrm>
          <a:prstGeom prst="rect">
            <a:avLst/>
          </a:prstGeom>
          <a:noFill/>
          <a:ln w="9525">
            <a:noFill/>
            <a:miter lim="800000"/>
            <a:headEnd/>
            <a:tailEnd/>
          </a:ln>
        </p:spPr>
      </p:pic>
      <p:sp>
        <p:nvSpPr>
          <p:cNvPr id="3" name="TextBox 2"/>
          <p:cNvSpPr txBox="1"/>
          <p:nvPr/>
        </p:nvSpPr>
        <p:spPr>
          <a:xfrm rot="19191311">
            <a:off x="2286000" y="2900363"/>
            <a:ext cx="3505200" cy="584200"/>
          </a:xfrm>
          <a:prstGeom prst="rect">
            <a:avLst/>
          </a:prstGeom>
          <a:noFill/>
        </p:spPr>
        <p:txBody>
          <a:bodyPr>
            <a:spAutoFit/>
          </a:bodyPr>
          <a:lstStyle/>
          <a:p>
            <a:pPr>
              <a:defRPr/>
            </a:pPr>
            <a:r>
              <a:rPr lang="en-US" dirty="0">
                <a:solidFill>
                  <a:schemeClr val="bg1"/>
                </a:solidFill>
                <a:effectLst>
                  <a:outerShdw blurRad="38100" dist="38100" dir="2700000" algn="tl">
                    <a:srgbClr val="000000">
                      <a:alpha val="43137"/>
                    </a:srgbClr>
                  </a:outerShdw>
                </a:effectLst>
              </a:rPr>
              <a:t>subsidence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C1"/>
        </a:solidFill>
        <a:effectLst/>
      </p:bgPr>
    </p:bg>
    <p:spTree>
      <p:nvGrpSpPr>
        <p:cNvPr id="1" name=""/>
        <p:cNvGrpSpPr/>
        <p:nvPr/>
      </p:nvGrpSpPr>
      <p:grpSpPr>
        <a:xfrm>
          <a:off x="0" y="0"/>
          <a:ext cx="0" cy="0"/>
          <a:chOff x="0" y="0"/>
          <a:chExt cx="0" cy="0"/>
        </a:xfrm>
      </p:grpSpPr>
      <p:pic>
        <p:nvPicPr>
          <p:cNvPr id="13314" name="Picture 2" descr="GuadPaleogeog"/>
          <p:cNvPicPr>
            <a:picLocks noChangeAspect="1" noChangeArrowheads="1"/>
          </p:cNvPicPr>
          <p:nvPr/>
        </p:nvPicPr>
        <p:blipFill>
          <a:blip r:embed="rId3"/>
          <a:srcRect l="1666" t="1488" r="1666" b="1428"/>
          <a:stretch>
            <a:fillRect/>
          </a:stretch>
        </p:blipFill>
        <p:spPr bwMode="auto">
          <a:xfrm>
            <a:off x="152400" y="838200"/>
            <a:ext cx="8839200" cy="5181600"/>
          </a:xfrm>
          <a:prstGeom prst="rect">
            <a:avLst/>
          </a:prstGeom>
          <a:noFill/>
          <a:ln w="9525">
            <a:noFill/>
            <a:miter lim="800000"/>
            <a:headEnd/>
            <a:tailEnd/>
          </a:ln>
        </p:spPr>
      </p:pic>
      <p:sp>
        <p:nvSpPr>
          <p:cNvPr id="15363" name="Text Box 3"/>
          <p:cNvSpPr txBox="1">
            <a:spLocks noChangeArrowheads="1"/>
          </p:cNvSpPr>
          <p:nvPr/>
        </p:nvSpPr>
        <p:spPr bwMode="auto">
          <a:xfrm>
            <a:off x="1447800" y="152400"/>
            <a:ext cx="6248400" cy="579438"/>
          </a:xfrm>
          <a:prstGeom prst="rect">
            <a:avLst/>
          </a:prstGeom>
          <a:noFill/>
          <a:ln w="9525">
            <a:noFill/>
            <a:miter lim="800000"/>
            <a:headEnd/>
            <a:tailEnd/>
          </a:ln>
        </p:spPr>
        <p:txBody>
          <a:bodyPr>
            <a:spAutoFit/>
          </a:bodyPr>
          <a:lstStyle/>
          <a:p>
            <a:pPr algn="l">
              <a:spcBef>
                <a:spcPct val="50000"/>
              </a:spcBef>
              <a:defRPr/>
            </a:pPr>
            <a:r>
              <a:rPr lang="en-US" dirty="0">
                <a:solidFill>
                  <a:schemeClr val="tx1"/>
                </a:solidFill>
                <a:effectLst>
                  <a:outerShdw blurRad="38100" dist="38100" dir="2700000" algn="tl">
                    <a:srgbClr val="000000">
                      <a:alpha val="43137"/>
                    </a:srgbClr>
                  </a:outerShdw>
                </a:effectLst>
              </a:rPr>
              <a:t>PERMIAN PALEOGEOGRAPHY</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4F4F8"/>
        </a:solidFill>
        <a:effectLst/>
      </p:bgPr>
    </p:bg>
    <p:spTree>
      <p:nvGrpSpPr>
        <p:cNvPr id="1" name=""/>
        <p:cNvGrpSpPr/>
        <p:nvPr/>
      </p:nvGrpSpPr>
      <p:grpSpPr>
        <a:xfrm>
          <a:off x="0" y="0"/>
          <a:ext cx="0" cy="0"/>
          <a:chOff x="0" y="0"/>
          <a:chExt cx="0" cy="0"/>
        </a:xfrm>
      </p:grpSpPr>
      <p:pic>
        <p:nvPicPr>
          <p:cNvPr id="14338" name="Picture 2" descr="PBBaham"/>
          <p:cNvPicPr>
            <a:picLocks noChangeAspect="1" noChangeArrowheads="1"/>
          </p:cNvPicPr>
          <p:nvPr/>
        </p:nvPicPr>
        <p:blipFill>
          <a:blip r:embed="rId3"/>
          <a:srcRect/>
          <a:stretch>
            <a:fillRect/>
          </a:stretch>
        </p:blipFill>
        <p:spPr bwMode="auto">
          <a:xfrm>
            <a:off x="0" y="533400"/>
            <a:ext cx="9144000" cy="5907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apitanSat1"/>
          <p:cNvPicPr>
            <a:picLocks noChangeAspect="1" noChangeArrowheads="1"/>
          </p:cNvPicPr>
          <p:nvPr/>
        </p:nvPicPr>
        <p:blipFill>
          <a:blip r:embed="rId3"/>
          <a:srcRect/>
          <a:stretch>
            <a:fillRect/>
          </a:stretch>
        </p:blipFill>
        <p:spPr bwMode="auto">
          <a:xfrm>
            <a:off x="-465138" y="0"/>
            <a:ext cx="9609138" cy="6858000"/>
          </a:xfrm>
          <a:prstGeom prst="rect">
            <a:avLst/>
          </a:prstGeom>
          <a:noFill/>
          <a:ln w="9525">
            <a:noFill/>
            <a:miter lim="800000"/>
            <a:headEnd/>
            <a:tailEnd/>
          </a:ln>
        </p:spPr>
      </p:pic>
      <p:sp>
        <p:nvSpPr>
          <p:cNvPr id="3" name="TextBox 2"/>
          <p:cNvSpPr txBox="1"/>
          <p:nvPr/>
        </p:nvSpPr>
        <p:spPr>
          <a:xfrm rot="18696999">
            <a:off x="2191544" y="2912269"/>
            <a:ext cx="6400800" cy="585788"/>
          </a:xfrm>
          <a:prstGeom prst="rect">
            <a:avLst/>
          </a:prstGeom>
          <a:noFill/>
        </p:spPr>
        <p:txBody>
          <a:bodyPr>
            <a:spAutoFit/>
          </a:bodyPr>
          <a:lstStyle/>
          <a:p>
            <a:pPr>
              <a:defRPr/>
            </a:pPr>
            <a:r>
              <a:rPr lang="en-US" dirty="0">
                <a:solidFill>
                  <a:schemeClr val="bg1"/>
                </a:solidFill>
                <a:effectLst>
                  <a:outerShdw blurRad="38100" dist="38100" dir="2700000" algn="tl">
                    <a:srgbClr val="000000">
                      <a:alpha val="43137"/>
                    </a:srgbClr>
                  </a:outerShdw>
                </a:effectLst>
              </a:rPr>
              <a:t>Guadalupe Mountains</a:t>
            </a:r>
          </a:p>
        </p:txBody>
      </p:sp>
      <p:sp>
        <p:nvSpPr>
          <p:cNvPr id="4" name="TextBox 3"/>
          <p:cNvSpPr txBox="1"/>
          <p:nvPr/>
        </p:nvSpPr>
        <p:spPr>
          <a:xfrm rot="3589617">
            <a:off x="-1491457" y="2620169"/>
            <a:ext cx="6400801" cy="585788"/>
          </a:xfrm>
          <a:prstGeom prst="rect">
            <a:avLst/>
          </a:prstGeom>
          <a:noFill/>
        </p:spPr>
        <p:txBody>
          <a:bodyPr>
            <a:spAutoFit/>
          </a:bodyPr>
          <a:lstStyle/>
          <a:p>
            <a:pPr>
              <a:defRPr/>
            </a:pPr>
            <a:r>
              <a:rPr lang="en-US" kern="4000" dirty="0">
                <a:effectLst>
                  <a:outerShdw blurRad="38100" dist="38100" dir="2700000" algn="tl">
                    <a:srgbClr val="000000">
                      <a:alpha val="43137"/>
                    </a:srgbClr>
                  </a:outerShdw>
                </a:effectLst>
              </a:rPr>
              <a:t>Rio Grande Rift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Guadalupe 03AH"/>
          <p:cNvPicPr>
            <a:picLocks noChangeAspect="1" noChangeArrowheads="1"/>
          </p:cNvPicPr>
          <p:nvPr/>
        </p:nvPicPr>
        <p:blipFill>
          <a:blip r:embed="rId3"/>
          <a:srcRect/>
          <a:stretch>
            <a:fillRect/>
          </a:stretch>
        </p:blipFill>
        <p:spPr bwMode="auto">
          <a:xfrm>
            <a:off x="-457200" y="-152400"/>
            <a:ext cx="10058400" cy="6994525"/>
          </a:xfrm>
          <a:prstGeom prst="rect">
            <a:avLst/>
          </a:prstGeom>
          <a:noFill/>
          <a:ln w="9525">
            <a:noFill/>
            <a:miter lim="800000"/>
            <a:headEnd/>
            <a:tailEnd/>
          </a:ln>
        </p:spPr>
      </p:pic>
      <p:sp>
        <p:nvSpPr>
          <p:cNvPr id="7171" name="Text Box 3"/>
          <p:cNvSpPr txBox="1">
            <a:spLocks noChangeArrowheads="1"/>
          </p:cNvSpPr>
          <p:nvPr/>
        </p:nvSpPr>
        <p:spPr bwMode="auto">
          <a:xfrm>
            <a:off x="0" y="0"/>
            <a:ext cx="9144000" cy="579438"/>
          </a:xfrm>
          <a:prstGeom prst="rect">
            <a:avLst/>
          </a:prstGeom>
          <a:noFill/>
          <a:ln w="9525">
            <a:noFill/>
            <a:miter lim="800000"/>
            <a:headEnd/>
            <a:tailEnd/>
          </a:ln>
        </p:spPr>
        <p:txBody>
          <a:bodyPr>
            <a:spAutoFit/>
          </a:bodyPr>
          <a:lstStyle/>
          <a:p>
            <a:pPr>
              <a:spcBef>
                <a:spcPct val="50000"/>
              </a:spcBef>
              <a:defRPr/>
            </a:pPr>
            <a:r>
              <a:rPr lang="en-US" dirty="0">
                <a:solidFill>
                  <a:schemeClr val="bg1"/>
                </a:solidFill>
                <a:effectLst>
                  <a:outerShdw blurRad="38100" dist="38100" dir="2700000" algn="tl">
                    <a:srgbClr val="000000">
                      <a:alpha val="43137"/>
                    </a:srgbClr>
                  </a:outerShdw>
                </a:effectLst>
              </a:rPr>
              <a:t>Guadalupe Mts. from Salt Flat Graben</a:t>
            </a:r>
          </a:p>
        </p:txBody>
      </p:sp>
      <p:cxnSp>
        <p:nvCxnSpPr>
          <p:cNvPr id="7172" name="Straight Arrow Connector 6"/>
          <p:cNvCxnSpPr>
            <a:cxnSpLocks noChangeShapeType="1"/>
          </p:cNvCxnSpPr>
          <p:nvPr/>
        </p:nvCxnSpPr>
        <p:spPr bwMode="auto">
          <a:xfrm rot="5400000">
            <a:off x="5066507" y="2934494"/>
            <a:ext cx="990600" cy="1587"/>
          </a:xfrm>
          <a:prstGeom prst="straightConnector1">
            <a:avLst/>
          </a:prstGeom>
          <a:noFill/>
          <a:ln w="63500" algn="ctr">
            <a:solidFill>
              <a:schemeClr val="bg1"/>
            </a:solidFill>
            <a:round/>
            <a:headEnd type="triangle" w="med" len="sm"/>
            <a:tailEnd type="triangle" w="med" len="sm"/>
          </a:ln>
          <a:effectLst>
            <a:outerShdw blurRad="50800" dist="38100" dir="2700000" algn="tl" rotWithShape="0">
              <a:prstClr val="black">
                <a:alpha val="40000"/>
              </a:prstClr>
            </a:outerShdw>
          </a:effectLst>
        </p:spPr>
      </p:cxnSp>
      <p:sp>
        <p:nvSpPr>
          <p:cNvPr id="8" name="TextBox 7"/>
          <p:cNvSpPr txBox="1"/>
          <p:nvPr/>
        </p:nvSpPr>
        <p:spPr>
          <a:xfrm>
            <a:off x="5334000" y="2616200"/>
            <a:ext cx="1905000" cy="584200"/>
          </a:xfrm>
          <a:prstGeom prst="rect">
            <a:avLst/>
          </a:prstGeom>
          <a:noFill/>
        </p:spPr>
        <p:txBody>
          <a:bodyPr>
            <a:spAutoFit/>
          </a:bodyPr>
          <a:lstStyle/>
          <a:p>
            <a:pPr>
              <a:defRPr/>
            </a:pPr>
            <a:r>
              <a:rPr lang="en-US" dirty="0">
                <a:solidFill>
                  <a:schemeClr val="bg1"/>
                </a:solidFill>
                <a:effectLst>
                  <a:outerShdw blurRad="38100" dist="38100" dir="2700000" algn="tl">
                    <a:srgbClr val="000000">
                      <a:alpha val="43137"/>
                    </a:srgbClr>
                  </a:outerShdw>
                </a:effectLst>
              </a:rPr>
              <a:t>1 mile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apitanSat2"/>
          <p:cNvPicPr>
            <a:picLocks noChangeAspect="1" noChangeArrowheads="1"/>
          </p:cNvPicPr>
          <p:nvPr/>
        </p:nvPicPr>
        <p:blipFill>
          <a:blip r:embed="rId3"/>
          <a:srcRect/>
          <a:stretch>
            <a:fillRect/>
          </a:stretch>
        </p:blipFill>
        <p:spPr bwMode="auto">
          <a:xfrm>
            <a:off x="-457200" y="0"/>
            <a:ext cx="9601200" cy="6837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0" y="2151727"/>
            <a:ext cx="9144000" cy="2554545"/>
          </a:xfrm>
          <a:prstGeom prst="rect">
            <a:avLst/>
          </a:prstGeom>
          <a:noFill/>
          <a:ln w="9525">
            <a:noFill/>
            <a:miter lim="800000"/>
            <a:headEnd/>
            <a:tailEnd/>
          </a:ln>
        </p:spPr>
        <p:txBody>
          <a:bodyPr>
            <a:spAutoFit/>
            <a:scene3d>
              <a:camera prst="orthographicFront"/>
              <a:lightRig rig="sunset" dir="t"/>
            </a:scene3d>
            <a:sp3d extrusionH="57150" prstMaterial="metal">
              <a:bevelT w="38100" h="38100"/>
            </a:sp3d>
          </a:bodyPr>
          <a:lstStyle/>
          <a:p>
            <a:pPr>
              <a:spcBef>
                <a:spcPct val="50000"/>
              </a:spcBef>
              <a:defRPr/>
            </a:pPr>
            <a:r>
              <a:rPr lang="en-US" sz="8000" spc="600" dirty="0">
                <a:blipFill dpi="0" rotWithShape="1">
                  <a:blip r:embed="rId3"/>
                  <a:srcRect/>
                  <a:tile tx="0" ty="0" sx="60000" sy="60000" flip="none" algn="tl"/>
                </a:blipFill>
                <a:effectLst>
                  <a:outerShdw blurRad="38100" dist="38100" dir="2700000" algn="tl">
                    <a:srgbClr val="000000">
                      <a:alpha val="43137"/>
                    </a:srgbClr>
                  </a:outerShdw>
                </a:effectLst>
              </a:rPr>
              <a:t>F</a:t>
            </a:r>
            <a:r>
              <a:rPr lang="en-US" sz="8000" spc="600" dirty="0">
                <a:blipFill dpi="0" rotWithShape="1">
                  <a:blip r:embed="rId4"/>
                  <a:srcRect/>
                  <a:tile tx="0" ty="0" sx="100000" sy="100000" flip="none" algn="tl"/>
                </a:blipFill>
                <a:effectLst>
                  <a:outerShdw blurRad="38100" dist="38100" dir="2700000" algn="tl">
                    <a:srgbClr val="000000">
                      <a:alpha val="43137"/>
                    </a:srgbClr>
                  </a:outerShdw>
                </a:effectLst>
              </a:rPr>
              <a:t>A</a:t>
            </a:r>
            <a:r>
              <a:rPr lang="en-US" sz="8000" spc="600" dirty="0">
                <a:blipFill>
                  <a:blip r:embed="rId5"/>
                  <a:tile tx="0" ty="0" sx="100000" sy="100000" flip="none" algn="tl"/>
                </a:blipFill>
                <a:effectLst>
                  <a:outerShdw blurRad="38100" dist="38100" dir="2700000" algn="tl">
                    <a:srgbClr val="000000">
                      <a:alpha val="43137"/>
                    </a:srgbClr>
                  </a:outerShdw>
                </a:effectLst>
              </a:rPr>
              <a:t>C</a:t>
            </a:r>
            <a:r>
              <a:rPr lang="en-US" sz="8000" spc="600" dirty="0">
                <a:blipFill>
                  <a:blip r:embed="rId6"/>
                  <a:tile tx="0" ty="0" sx="100000" sy="100000" flip="none" algn="tl"/>
                </a:blipFill>
                <a:effectLst>
                  <a:outerShdw blurRad="38100" dist="38100" dir="2700000" algn="tl">
                    <a:srgbClr val="000000">
                      <a:alpha val="43137"/>
                    </a:srgbClr>
                  </a:outerShdw>
                </a:effectLst>
              </a:rPr>
              <a:t>I</a:t>
            </a:r>
            <a:r>
              <a:rPr lang="en-US" sz="8000" spc="600" dirty="0">
                <a:blipFill>
                  <a:blip r:embed="rId7"/>
                  <a:tile tx="0" ty="0" sx="100000" sy="100000" flip="none" algn="tl"/>
                </a:blipFill>
                <a:effectLst>
                  <a:outerShdw blurRad="38100" dist="38100" dir="2700000" algn="tl">
                    <a:srgbClr val="000000">
                      <a:alpha val="43137"/>
                    </a:srgbClr>
                  </a:outerShdw>
                </a:effectLst>
              </a:rPr>
              <a:t>E</a:t>
            </a:r>
            <a:r>
              <a:rPr lang="en-US" sz="8000" spc="600" dirty="0">
                <a:blipFill>
                  <a:blip r:embed="rId8"/>
                  <a:stretch>
                    <a:fillRect/>
                  </a:stretch>
                </a:blipFill>
                <a:effectLst>
                  <a:outerShdw blurRad="38100" dist="38100" dir="2700000" algn="tl">
                    <a:srgbClr val="000000">
                      <a:alpha val="43137"/>
                    </a:srgbClr>
                  </a:outerShdw>
                </a:effectLst>
              </a:rPr>
              <a:t>S</a:t>
            </a:r>
            <a:r>
              <a:rPr lang="en-US" dirty="0">
                <a:solidFill>
                  <a:schemeClr val="tx1"/>
                </a:solidFill>
                <a:effectLst>
                  <a:outerShdw blurRad="38100" dist="38100" dir="2700000" algn="tl">
                    <a:srgbClr val="000000">
                      <a:alpha val="43137"/>
                    </a:srgbClr>
                  </a:outerShdw>
                </a:effectLst>
              </a:rPr>
              <a:t> </a:t>
            </a:r>
          </a:p>
          <a:p>
            <a:pPr>
              <a:spcBef>
                <a:spcPct val="50000"/>
              </a:spcBef>
              <a:defRPr/>
            </a:pPr>
            <a:r>
              <a:rPr lang="en-US" dirty="0">
                <a:solidFill>
                  <a:schemeClr val="tx1"/>
                </a:solidFill>
                <a:effectLst>
                  <a:outerShdw blurRad="38100" dist="38100" dir="2700000" algn="tl">
                    <a:srgbClr val="000000">
                      <a:alpha val="43137"/>
                    </a:srgbClr>
                  </a:outerShdw>
                </a:effectLst>
              </a:rPr>
              <a:t>Rock mass characteristics that reflect depositional environment.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458" name="Picture 2" descr="Capitan Reef x-section"/>
          <p:cNvPicPr>
            <a:picLocks noChangeAspect="1" noChangeArrowheads="1"/>
          </p:cNvPicPr>
          <p:nvPr/>
        </p:nvPicPr>
        <p:blipFill>
          <a:blip r:embed="rId3"/>
          <a:srcRect/>
          <a:stretch>
            <a:fillRect/>
          </a:stretch>
        </p:blipFill>
        <p:spPr bwMode="auto">
          <a:xfrm>
            <a:off x="0" y="1676400"/>
            <a:ext cx="9144000" cy="3719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482" name="Picture 2" descr="GuadGeolMap"/>
          <p:cNvPicPr>
            <a:picLocks noChangeAspect="1" noChangeArrowheads="1"/>
          </p:cNvPicPr>
          <p:nvPr/>
        </p:nvPicPr>
        <p:blipFill>
          <a:blip r:embed="rId3"/>
          <a:srcRect/>
          <a:stretch>
            <a:fillRect/>
          </a:stretch>
        </p:blipFill>
        <p:spPr bwMode="auto">
          <a:xfrm>
            <a:off x="1524000" y="0"/>
            <a:ext cx="614997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nsf.gov/news/mmg/media/images/pic2_h5.jpg"/>
          <p:cNvPicPr>
            <a:picLocks noChangeAspect="1" noChangeArrowheads="1"/>
          </p:cNvPicPr>
          <p:nvPr/>
        </p:nvPicPr>
        <p:blipFill>
          <a:blip r:embed="rId3"/>
          <a:srcRect/>
          <a:stretch>
            <a:fillRect/>
          </a:stretch>
        </p:blipFill>
        <p:spPr bwMode="auto">
          <a:xfrm>
            <a:off x="647700" y="0"/>
            <a:ext cx="78486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506" name="Picture 3" descr="GuadMapLegend"/>
          <p:cNvPicPr>
            <a:picLocks noChangeAspect="1" noChangeArrowheads="1"/>
          </p:cNvPicPr>
          <p:nvPr/>
        </p:nvPicPr>
        <p:blipFill>
          <a:blip r:embed="rId3"/>
          <a:srcRect/>
          <a:stretch>
            <a:fillRect/>
          </a:stretch>
        </p:blipFill>
        <p:spPr bwMode="auto">
          <a:xfrm>
            <a:off x="0" y="533400"/>
            <a:ext cx="9144000" cy="579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Rio Grande rift"/>
          <p:cNvPicPr>
            <a:picLocks noChangeAspect="1" noChangeArrowheads="1"/>
          </p:cNvPicPr>
          <p:nvPr/>
        </p:nvPicPr>
        <p:blipFill>
          <a:blip r:embed="rId3"/>
          <a:srcRect/>
          <a:stretch>
            <a:fillRect/>
          </a:stretch>
        </p:blipFill>
        <p:spPr bwMode="auto">
          <a:xfrm>
            <a:off x="0" y="1066800"/>
            <a:ext cx="9144000" cy="5307013"/>
          </a:xfrm>
          <a:prstGeom prst="rect">
            <a:avLst/>
          </a:prstGeom>
          <a:noFill/>
          <a:ln w="9525">
            <a:noFill/>
            <a:miter lim="800000"/>
            <a:headEnd/>
            <a:tailEnd/>
          </a:ln>
        </p:spPr>
      </p:pic>
      <p:sp>
        <p:nvSpPr>
          <p:cNvPr id="11267" name="Text Box 3"/>
          <p:cNvSpPr txBox="1">
            <a:spLocks noChangeArrowheads="1"/>
          </p:cNvSpPr>
          <p:nvPr/>
        </p:nvSpPr>
        <p:spPr bwMode="auto">
          <a:xfrm>
            <a:off x="0" y="304800"/>
            <a:ext cx="9144000" cy="579438"/>
          </a:xfrm>
          <a:prstGeom prst="rect">
            <a:avLst/>
          </a:prstGeom>
          <a:noFill/>
          <a:ln w="9525">
            <a:noFill/>
            <a:miter lim="800000"/>
            <a:headEnd/>
            <a:tailEnd/>
          </a:ln>
        </p:spPr>
        <p:txBody>
          <a:bodyPr>
            <a:spAutoFit/>
          </a:bodyPr>
          <a:lstStyle/>
          <a:p>
            <a:pPr>
              <a:spcBef>
                <a:spcPct val="50000"/>
              </a:spcBef>
              <a:defRPr/>
            </a:pPr>
            <a:r>
              <a:rPr lang="en-US" dirty="0">
                <a:solidFill>
                  <a:schemeClr val="tx1"/>
                </a:solidFill>
                <a:effectLst>
                  <a:outerShdw blurRad="38100" dist="38100" dir="2700000" algn="tl">
                    <a:srgbClr val="000000">
                      <a:alpha val="43137"/>
                    </a:srgbClr>
                  </a:outerShdw>
                </a:effectLst>
              </a:rPr>
              <a:t>Rio Grande Rift near Albuquerque, N.M.</a:t>
            </a:r>
          </a:p>
        </p:txBody>
      </p:sp>
      <p:sp>
        <p:nvSpPr>
          <p:cNvPr id="7" name="TextBox 6"/>
          <p:cNvSpPr txBox="1"/>
          <p:nvPr/>
        </p:nvSpPr>
        <p:spPr>
          <a:xfrm>
            <a:off x="7239000" y="3124200"/>
            <a:ext cx="2133600" cy="1570038"/>
          </a:xfrm>
          <a:prstGeom prst="rect">
            <a:avLst/>
          </a:prstGeom>
          <a:noFill/>
        </p:spPr>
        <p:txBody>
          <a:bodyPr>
            <a:spAutoFit/>
          </a:bodyPr>
          <a:lstStyle/>
          <a:p>
            <a:pPr>
              <a:defRPr/>
            </a:pPr>
            <a:r>
              <a:rPr lang="en-US" dirty="0">
                <a:solidFill>
                  <a:schemeClr val="bg1"/>
                </a:solidFill>
                <a:effectLst>
                  <a:outerShdw blurRad="38100" dist="38100" dir="2700000" algn="tl">
                    <a:srgbClr val="000000">
                      <a:alpha val="43137"/>
                    </a:srgbClr>
                  </a:outerShdw>
                </a:effectLst>
              </a:rPr>
              <a:t>steep normal faults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Guadalupe 11 DBH"/>
          <p:cNvPicPr>
            <a:picLocks noChangeAspect="1" noChangeArrowheads="1"/>
          </p:cNvPicPr>
          <p:nvPr/>
        </p:nvPicPr>
        <p:blipFill>
          <a:blip r:embed="rId3"/>
          <a:srcRect/>
          <a:stretch>
            <a:fillRect/>
          </a:stretch>
        </p:blipFill>
        <p:spPr bwMode="auto">
          <a:xfrm>
            <a:off x="-608013" y="0"/>
            <a:ext cx="10360026" cy="6858000"/>
          </a:xfrm>
          <a:prstGeom prst="rect">
            <a:avLst/>
          </a:prstGeom>
          <a:noFill/>
          <a:ln w="9525">
            <a:noFill/>
            <a:miter lim="800000"/>
            <a:headEnd/>
            <a:tailEnd/>
          </a:ln>
        </p:spPr>
      </p:pic>
      <p:sp>
        <p:nvSpPr>
          <p:cNvPr id="13315" name="Text Box 3"/>
          <p:cNvSpPr txBox="1">
            <a:spLocks noChangeArrowheads="1"/>
          </p:cNvSpPr>
          <p:nvPr/>
        </p:nvSpPr>
        <p:spPr bwMode="auto">
          <a:xfrm>
            <a:off x="0" y="0"/>
            <a:ext cx="9144000" cy="579438"/>
          </a:xfrm>
          <a:prstGeom prst="rect">
            <a:avLst/>
          </a:prstGeom>
          <a:noFill/>
          <a:ln w="9525">
            <a:noFill/>
            <a:miter lim="800000"/>
            <a:headEnd/>
            <a:tailEnd/>
          </a:ln>
        </p:spPr>
        <p:txBody>
          <a:bodyPr>
            <a:spAutoFit/>
          </a:bodyPr>
          <a:lstStyle/>
          <a:p>
            <a:pPr>
              <a:spcBef>
                <a:spcPct val="50000"/>
              </a:spcBef>
              <a:defRPr/>
            </a:pPr>
            <a:r>
              <a:rPr lang="en-US" dirty="0">
                <a:solidFill>
                  <a:schemeClr val="bg1"/>
                </a:solidFill>
                <a:effectLst>
                  <a:outerShdw blurRad="38100" dist="38100" dir="2700000" algn="tl">
                    <a:srgbClr val="000000">
                      <a:alpha val="43137"/>
                    </a:srgbClr>
                  </a:outerShdw>
                </a:effectLst>
              </a:rPr>
              <a:t>Normal faults cause gentle ENE dip</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descr="Rio Grande rift"/>
          <p:cNvPicPr>
            <a:picLocks noChangeAspect="1" noChangeArrowheads="1"/>
          </p:cNvPicPr>
          <p:nvPr/>
        </p:nvPicPr>
        <p:blipFill>
          <a:blip r:embed="rId3"/>
          <a:srcRect/>
          <a:stretch>
            <a:fillRect/>
          </a:stretch>
        </p:blipFill>
        <p:spPr bwMode="auto">
          <a:xfrm>
            <a:off x="0" y="1066800"/>
            <a:ext cx="9144000" cy="5307013"/>
          </a:xfrm>
          <a:prstGeom prst="rect">
            <a:avLst/>
          </a:prstGeom>
          <a:noFill/>
          <a:ln w="9525">
            <a:noFill/>
            <a:miter lim="800000"/>
            <a:headEnd/>
            <a:tailEnd/>
          </a:ln>
        </p:spPr>
      </p:pic>
      <p:sp>
        <p:nvSpPr>
          <p:cNvPr id="7" name="TextBox 6"/>
          <p:cNvSpPr txBox="1"/>
          <p:nvPr/>
        </p:nvSpPr>
        <p:spPr>
          <a:xfrm>
            <a:off x="3048000" y="3265488"/>
            <a:ext cx="3200400" cy="1077912"/>
          </a:xfrm>
          <a:prstGeom prst="rect">
            <a:avLst/>
          </a:prstGeom>
          <a:noFill/>
        </p:spPr>
        <p:txBody>
          <a:bodyPr>
            <a:spAutoFit/>
          </a:bodyPr>
          <a:lstStyle/>
          <a:p>
            <a:pPr>
              <a:defRPr/>
            </a:pPr>
            <a:r>
              <a:rPr lang="en-US" dirty="0">
                <a:solidFill>
                  <a:schemeClr val="bg1"/>
                </a:solidFill>
                <a:effectLst>
                  <a:outerShdw blurRad="38100" dist="38100" dir="2700000" algn="tl">
                    <a:srgbClr val="000000">
                      <a:alpha val="43137"/>
                    </a:srgbClr>
                  </a:outerShdw>
                </a:effectLst>
              </a:rPr>
              <a:t>Sediment filled allochogen</a:t>
            </a:r>
          </a:p>
        </p:txBody>
      </p:sp>
      <p:sp>
        <p:nvSpPr>
          <p:cNvPr id="6" name="Text Box 3"/>
          <p:cNvSpPr txBox="1">
            <a:spLocks noChangeArrowheads="1"/>
          </p:cNvSpPr>
          <p:nvPr/>
        </p:nvSpPr>
        <p:spPr bwMode="auto">
          <a:xfrm>
            <a:off x="0" y="304800"/>
            <a:ext cx="9144000" cy="579438"/>
          </a:xfrm>
          <a:prstGeom prst="rect">
            <a:avLst/>
          </a:prstGeom>
          <a:noFill/>
          <a:ln w="9525">
            <a:noFill/>
            <a:miter lim="800000"/>
            <a:headEnd/>
            <a:tailEnd/>
          </a:ln>
        </p:spPr>
        <p:txBody>
          <a:bodyPr>
            <a:spAutoFit/>
          </a:bodyPr>
          <a:lstStyle/>
          <a:p>
            <a:pPr>
              <a:spcBef>
                <a:spcPct val="50000"/>
              </a:spcBef>
              <a:defRPr/>
            </a:pPr>
            <a:r>
              <a:rPr lang="en-US" dirty="0">
                <a:solidFill>
                  <a:schemeClr val="tx1"/>
                </a:solidFill>
                <a:effectLst>
                  <a:outerShdw blurRad="38100" dist="38100" dir="2700000" algn="tl">
                    <a:srgbClr val="000000">
                      <a:alpha val="43137"/>
                    </a:srgbClr>
                  </a:outerShdw>
                </a:effectLst>
              </a:rPr>
              <a:t>Rio Grande Rift near Albuquerque, N.M.</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2" descr="http://antisyphus.typepad.com/photos/uncategorized/dominoes.jpg"/>
          <p:cNvPicPr>
            <a:picLocks noChangeAspect="1" noChangeArrowheads="1"/>
          </p:cNvPicPr>
          <p:nvPr/>
        </p:nvPicPr>
        <p:blipFill>
          <a:blip r:embed="rId3"/>
          <a:srcRect/>
          <a:stretch>
            <a:fillRect/>
          </a:stretch>
        </p:blipFill>
        <p:spPr bwMode="auto">
          <a:xfrm>
            <a:off x="0" y="228600"/>
            <a:ext cx="4149725" cy="3048000"/>
          </a:xfrm>
          <a:prstGeom prst="rect">
            <a:avLst/>
          </a:prstGeom>
          <a:noFill/>
          <a:ln w="9525">
            <a:noFill/>
            <a:miter lim="800000"/>
            <a:headEnd/>
            <a:tailEnd/>
          </a:ln>
        </p:spPr>
      </p:pic>
      <p:sp>
        <p:nvSpPr>
          <p:cNvPr id="12" name="TextBox 11"/>
          <p:cNvSpPr txBox="1"/>
          <p:nvPr/>
        </p:nvSpPr>
        <p:spPr>
          <a:xfrm>
            <a:off x="914400" y="3916363"/>
            <a:ext cx="2286000" cy="1570037"/>
          </a:xfrm>
          <a:prstGeom prst="rect">
            <a:avLst/>
          </a:prstGeom>
          <a:noFill/>
        </p:spPr>
        <p:txBody>
          <a:bodyPr>
            <a:spAutoFit/>
          </a:bodyPr>
          <a:lstStyle/>
          <a:p>
            <a:pPr>
              <a:defRPr/>
            </a:pPr>
            <a:r>
              <a:rPr lang="en-US" dirty="0">
                <a:effectLst>
                  <a:outerShdw blurRad="50800" dist="38100" dir="2700000" algn="tl" rotWithShape="0">
                    <a:prstClr val="black">
                      <a:alpha val="40000"/>
                    </a:prstClr>
                  </a:outerShdw>
                </a:effectLst>
              </a:rPr>
              <a:t>Domino theory rotation</a:t>
            </a:r>
          </a:p>
        </p:txBody>
      </p:sp>
      <p:pic>
        <p:nvPicPr>
          <p:cNvPr id="7172" name="Picture 3"/>
          <p:cNvPicPr>
            <a:picLocks noGrp="1" noChangeAspect="1" noChangeArrowheads="1"/>
          </p:cNvPicPr>
          <p:nvPr>
            <p:ph idx="1"/>
          </p:nvPr>
        </p:nvPicPr>
        <p:blipFill>
          <a:blip r:embed="rId4"/>
          <a:srcRect/>
          <a:stretch>
            <a:fillRect/>
          </a:stretch>
        </p:blipFill>
        <p:spPr>
          <a:xfrm>
            <a:off x="4084638" y="593725"/>
            <a:ext cx="4373562" cy="5502275"/>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4" name="Picture 2" descr="Rio Grande rift"/>
          <p:cNvPicPr>
            <a:picLocks noChangeAspect="1" noChangeArrowheads="1"/>
          </p:cNvPicPr>
          <p:nvPr/>
        </p:nvPicPr>
        <p:blipFill>
          <a:blip r:embed="rId3"/>
          <a:srcRect/>
          <a:stretch>
            <a:fillRect/>
          </a:stretch>
        </p:blipFill>
        <p:spPr bwMode="auto">
          <a:xfrm>
            <a:off x="0" y="1066800"/>
            <a:ext cx="9144000" cy="5307013"/>
          </a:xfrm>
          <a:prstGeom prst="rect">
            <a:avLst/>
          </a:prstGeom>
          <a:noFill/>
          <a:ln w="9525">
            <a:noFill/>
            <a:miter lim="800000"/>
            <a:headEnd/>
            <a:tailEnd/>
          </a:ln>
        </p:spPr>
      </p:pic>
      <p:cxnSp>
        <p:nvCxnSpPr>
          <p:cNvPr id="5" name="Straight Arrow Connector 4"/>
          <p:cNvCxnSpPr/>
          <p:nvPr/>
        </p:nvCxnSpPr>
        <p:spPr bwMode="auto">
          <a:xfrm rot="5400000">
            <a:off x="5105401" y="3046412"/>
            <a:ext cx="3810000" cy="3175"/>
          </a:xfrm>
          <a:prstGeom prst="straightConnector1">
            <a:avLst/>
          </a:prstGeom>
          <a:solidFill>
            <a:schemeClr val="accent1"/>
          </a:solidFill>
          <a:ln w="63500" cap="flat" cmpd="sng" algn="ctr">
            <a:solidFill>
              <a:srgbClr val="FF0000"/>
            </a:solidFill>
            <a:prstDash val="solid"/>
            <a:round/>
            <a:headEnd type="triangle"/>
            <a:tailEnd type="triangle"/>
          </a:ln>
          <a:effectLst>
            <a:outerShdw blurRad="50800" dist="38100" dir="2700000" algn="tl" rotWithShape="0">
              <a:prstClr val="black">
                <a:alpha val="40000"/>
              </a:prstClr>
            </a:outerShdw>
          </a:effectLst>
        </p:spPr>
      </p:cxnSp>
      <p:sp>
        <p:nvSpPr>
          <p:cNvPr id="6" name="TextBox 5"/>
          <p:cNvSpPr txBox="1"/>
          <p:nvPr/>
        </p:nvSpPr>
        <p:spPr>
          <a:xfrm>
            <a:off x="5410200" y="609600"/>
            <a:ext cx="3276600" cy="584200"/>
          </a:xfrm>
          <a:prstGeom prst="rect">
            <a:avLst/>
          </a:prstGeom>
          <a:noFill/>
        </p:spPr>
        <p:txBody>
          <a:bodyPr>
            <a:spAutoFit/>
          </a:bodyPr>
          <a:lstStyle/>
          <a:p>
            <a:pPr>
              <a:defRPr/>
            </a:pPr>
            <a:r>
              <a:rPr lang="en-US" dirty="0">
                <a:effectLst>
                  <a:outerShdw blurRad="38100" dist="38100" dir="2700000" algn="tl">
                    <a:srgbClr val="000000">
                      <a:alpha val="43137"/>
                    </a:srgbClr>
                  </a:outerShdw>
                </a:effectLst>
              </a:rPr>
              <a:t>20,000</a:t>
            </a:r>
            <a:r>
              <a:rPr lang="en-US" dirty="0"/>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Guadalupe 04AH"/>
          <p:cNvPicPr>
            <a:picLocks noChangeAspect="1" noChangeArrowheads="1"/>
          </p:cNvPicPr>
          <p:nvPr/>
        </p:nvPicPr>
        <p:blipFill>
          <a:blip r:embed="rId3"/>
          <a:srcRect/>
          <a:stretch>
            <a:fillRect/>
          </a:stretch>
        </p:blipFill>
        <p:spPr bwMode="auto">
          <a:xfrm>
            <a:off x="-460375" y="0"/>
            <a:ext cx="10064750" cy="6858000"/>
          </a:xfrm>
          <a:prstGeom prst="rect">
            <a:avLst/>
          </a:prstGeom>
          <a:noFill/>
          <a:ln w="9525">
            <a:noFill/>
            <a:miter lim="800000"/>
            <a:headEnd/>
            <a:tailEnd/>
          </a:ln>
        </p:spPr>
      </p:pic>
      <p:sp>
        <p:nvSpPr>
          <p:cNvPr id="3075" name="Text Box 4"/>
          <p:cNvSpPr txBox="1">
            <a:spLocks noChangeArrowheads="1"/>
          </p:cNvSpPr>
          <p:nvPr/>
        </p:nvSpPr>
        <p:spPr bwMode="auto">
          <a:xfrm>
            <a:off x="3352800" y="2057400"/>
            <a:ext cx="2743200" cy="579438"/>
          </a:xfrm>
          <a:prstGeom prst="rect">
            <a:avLst/>
          </a:prstGeom>
          <a:noFill/>
          <a:ln w="9525">
            <a:noFill/>
            <a:miter lim="800000"/>
            <a:headEnd/>
            <a:tailEnd/>
          </a:ln>
        </p:spPr>
        <p:txBody>
          <a:bodyPr>
            <a:spAutoFit/>
          </a:bodyPr>
          <a:lstStyle/>
          <a:p>
            <a:pPr>
              <a:spcBef>
                <a:spcPct val="50000"/>
              </a:spcBef>
              <a:defRPr/>
            </a:pPr>
            <a:r>
              <a:rPr lang="en-US" dirty="0">
                <a:solidFill>
                  <a:schemeClr val="bg1"/>
                </a:solidFill>
                <a:effectLst>
                  <a:outerShdw blurRad="38100" dist="38100" dir="2700000" algn="tl">
                    <a:srgbClr val="000000">
                      <a:alpha val="43137"/>
                    </a:srgbClr>
                  </a:outerShdw>
                </a:effectLst>
              </a:rPr>
              <a:t>El Capitan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Guadalupe Reef geog dist"/>
          <p:cNvPicPr>
            <a:picLocks noChangeAspect="1" noChangeArrowheads="1"/>
          </p:cNvPicPr>
          <p:nvPr/>
        </p:nvPicPr>
        <p:blipFill>
          <a:blip r:embed="rId3"/>
          <a:srcRect/>
          <a:stretch>
            <a:fillRect/>
          </a:stretch>
        </p:blipFill>
        <p:spPr bwMode="auto">
          <a:xfrm>
            <a:off x="0" y="0"/>
            <a:ext cx="9144000" cy="7212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0000"/>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2762</TotalTime>
  <Words>792</Words>
  <Application>Microsoft Office PowerPoint</Application>
  <PresentationFormat>On-screen Show (4:3)</PresentationFormat>
  <Paragraphs>59</Paragraphs>
  <Slides>20</Slides>
  <Notes>20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20</vt:i4>
      </vt:variant>
    </vt:vector>
  </HeadingPairs>
  <TitlesOfParts>
    <vt:vector size="22" baseType="lpstr">
      <vt:lpstr>Arial</vt: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Grossmont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Gary Jacobson</dc:creator>
  <cp:lastModifiedBy>Gary Jacobson</cp:lastModifiedBy>
  <cp:revision>36</cp:revision>
  <dcterms:created xsi:type="dcterms:W3CDTF">2005-02-12T23:51:45Z</dcterms:created>
  <dcterms:modified xsi:type="dcterms:W3CDTF">2008-08-06T04:10:20Z</dcterms:modified>
</cp:coreProperties>
</file>